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9" r:id="rId9"/>
    <p:sldId id="265" r:id="rId10"/>
    <p:sldId id="266" r:id="rId11"/>
    <p:sldId id="268" r:id="rId12"/>
    <p:sldId id="267" r:id="rId13"/>
    <p:sldId id="270" r:id="rId14"/>
    <p:sldId id="272" r:id="rId15"/>
    <p:sldId id="263" r:id="rId16"/>
    <p:sldId id="276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7A4B4-7594-144A-BA49-C8CB1648DC33}" type="datetimeFigureOut">
              <a:rPr lang="en-US" smtClean="0"/>
              <a:t>9/26/12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AEEE2-A147-894C-82C8-7774E1918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19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97F57-F897-EE46-A985-9DDE3A9B3E65}" type="datetimeFigureOut">
              <a:rPr lang="en-US" smtClean="0"/>
              <a:t>9/26/12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E3417-A925-0445-A59A-40535A1C2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69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E3417-A925-0445-A59A-40535A1C2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node from the command line and show it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E3417-A925-0445-A59A-40535A1C2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go and run in the console as well.  </a:t>
            </a:r>
          </a:p>
          <a:p>
            <a:r>
              <a:rPr lang="en-US" dirty="0" smtClean="0"/>
              <a:t>Note that it exits immediately.</a:t>
            </a:r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 it’s most basic, </a:t>
            </a:r>
            <a:r>
              <a:rPr lang="en-US" dirty="0" err="1" smtClean="0"/>
              <a:t>Node.js</a:t>
            </a:r>
            <a:r>
              <a:rPr lang="en-US" dirty="0" smtClean="0"/>
              <a:t> let’s you execute JavaScript from the console.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E3417-A925-0445-A59A-40535A1C2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and run this app and note that it</a:t>
            </a:r>
            <a:r>
              <a:rPr lang="en-US" baseline="0" dirty="0" smtClean="0"/>
              <a:t> doesn’t exit immediately.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E3417-A925-0445-A59A-40535A1C2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file reading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E3417-A925-0445-A59A-40535A1C2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60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 sz="3600" b="0" i="0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lang="en-US" smtClean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Alagad_Logo_Hor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  <p:pic>
        <p:nvPicPr>
          <p:cNvPr id="10" name="Picture 9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  <p:pic>
        <p:nvPicPr>
          <p:cNvPr id="8" name="Picture 7" descr="Alagad_Logo_Horiz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none" spc="50" baseline="0">
          <a:solidFill>
            <a:schemeClr val="tx1"/>
          </a:solidFill>
          <a:latin typeface="Arial"/>
          <a:ea typeface="+mj-ea"/>
          <a:cs typeface="Arial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Hughes &amp; Chris Peterson – Alagad Inc.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the Heck Is This </a:t>
            </a:r>
            <a:r>
              <a:rPr lang="en-US" dirty="0" err="1" smtClean="0"/>
              <a:t>Node.js</a:t>
            </a:r>
            <a:r>
              <a:rPr lang="en-US" dirty="0" smtClean="0"/>
              <a:t> Stuff All About Anyhow?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180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7924800" cy="3499717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3F7F5F"/>
                </a:solidFill>
                <a:latin typeface="Monaco"/>
              </a:rPr>
              <a:t>// require loads a library we depend on</a:t>
            </a:r>
          </a:p>
          <a:p>
            <a:pPr>
              <a:buFont typeface="+mj-lt"/>
              <a:buAutoNum type="arabicPeriod"/>
            </a:pPr>
            <a:r>
              <a:rPr lang="en-US" sz="18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http = require(</a:t>
            </a:r>
            <a:r>
              <a:rPr lang="en-US" sz="1800" b="1" dirty="0">
                <a:solidFill>
                  <a:srgbClr val="2A00FF"/>
                </a:solidFill>
                <a:latin typeface="Monaco"/>
              </a:rPr>
              <a:t>"http"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)</a:t>
            </a:r>
            <a:r>
              <a:rPr lang="en-US" sz="1800" b="1" dirty="0" smtClean="0">
                <a:solidFill>
                  <a:srgbClr val="000000"/>
                </a:solidFill>
                <a:latin typeface="Monaco"/>
              </a:rPr>
              <a:t>;</a:t>
            </a:r>
            <a:endParaRPr lang="en-US" sz="1800" b="1" dirty="0">
              <a:solidFill>
                <a:srgbClr val="000000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Monaco"/>
              </a:rPr>
              <a:t> </a:t>
            </a:r>
            <a:endParaRPr lang="en-US" sz="1800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3F7F5F"/>
                </a:solidFill>
                <a:latin typeface="Monaco"/>
              </a:rPr>
              <a:t>// use the </a:t>
            </a:r>
            <a:r>
              <a:rPr lang="en-US" sz="1800" u="sng" dirty="0">
                <a:solidFill>
                  <a:srgbClr val="3F7F5F"/>
                </a:solidFill>
                <a:latin typeface="Monaco"/>
              </a:rPr>
              <a:t>http library to create an http server</a:t>
            </a:r>
          </a:p>
          <a:p>
            <a:pPr>
              <a:buFont typeface="+mj-lt"/>
              <a:buAutoNum type="arabicPeriod"/>
            </a:pPr>
            <a:r>
              <a:rPr lang="en-US" sz="1800" b="1" dirty="0" err="1">
                <a:solidFill>
                  <a:srgbClr val="7F0055"/>
                </a:solidFill>
                <a:latin typeface="Monaco"/>
              </a:rPr>
              <a:t>var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s = 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http.createServer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Monaco"/>
              </a:rPr>
              <a:t>req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, res){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write </a:t>
            </a:r>
            <a:r>
              <a:rPr lang="en-US" sz="1800" u="sng" dirty="0">
                <a:solidFill>
                  <a:srgbClr val="3F7F5F"/>
                </a:solidFill>
                <a:latin typeface="Monaco"/>
              </a:rPr>
              <a:t>http headers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res.writeHead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(200, {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'Content-Type'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'text/plain'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});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write the body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/>
              </a:rPr>
              <a:t>res.end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"Hello Web"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});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Monaco"/>
              </a:rPr>
              <a:t> </a:t>
            </a:r>
            <a:endParaRPr lang="en-US" sz="1800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3F7F5F"/>
                </a:solidFill>
                <a:latin typeface="Monaco"/>
              </a:rPr>
              <a:t>// listen on port 8080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Monaco"/>
              </a:rPr>
              <a:t>s.listen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(8080);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Web Server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HelloWeb.js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163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Virtually Everything Is Asynchronous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Keeps as little in memory as possible</a:t>
            </a:r>
          </a:p>
          <a:p>
            <a:r>
              <a:rPr lang="en-US" dirty="0" smtClean="0"/>
              <a:t>Streams HTTP responses</a:t>
            </a:r>
          </a:p>
          <a:p>
            <a:r>
              <a:rPr lang="en-US" dirty="0" smtClean="0"/>
              <a:t>While waiting for callbacks </a:t>
            </a:r>
            <a:r>
              <a:rPr lang="en-US" dirty="0" err="1" smtClean="0"/>
              <a:t>Node.js</a:t>
            </a:r>
            <a:r>
              <a:rPr lang="en-US" dirty="0"/>
              <a:t> </a:t>
            </a:r>
            <a:r>
              <a:rPr lang="en-US" dirty="0" smtClean="0"/>
              <a:t>handles other events in the Event Queue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Custom Software Done Right   –   100% Cash Back Guarantee   –   Set Your Own Rate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7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JavaScript is single threaded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/>
              <a:t>Timers, interactions, function calls, events, </a:t>
            </a:r>
            <a:r>
              <a:rPr lang="en-US" dirty="0" err="1"/>
              <a:t>etc</a:t>
            </a:r>
            <a:r>
              <a:rPr lang="en-US" dirty="0"/>
              <a:t>, are all added to </a:t>
            </a:r>
            <a:r>
              <a:rPr lang="en-US" dirty="0" smtClean="0"/>
              <a:t>the Event </a:t>
            </a:r>
            <a:r>
              <a:rPr lang="en-US" dirty="0"/>
              <a:t>Q</a:t>
            </a:r>
            <a:r>
              <a:rPr lang="en-US" dirty="0" smtClean="0"/>
              <a:t>ueue.</a:t>
            </a:r>
          </a:p>
          <a:p>
            <a:r>
              <a:rPr lang="en-US" dirty="0" smtClean="0"/>
              <a:t>JavaScript’s </a:t>
            </a:r>
            <a:r>
              <a:rPr lang="en-US" dirty="0"/>
              <a:t>Event Loop </a:t>
            </a:r>
            <a:r>
              <a:rPr lang="en-US" dirty="0" smtClean="0"/>
              <a:t>watches </a:t>
            </a:r>
            <a:r>
              <a:rPr lang="en-US" dirty="0"/>
              <a:t>for events in the queue and then handles them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why stack traces in JavaScript are so… useless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nothing is happening, JavaScript idles.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JavaScript’s </a:t>
            </a:r>
            <a:r>
              <a:rPr lang="en-US" dirty="0" smtClean="0"/>
              <a:t>Event Queue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3453" r="-34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</p:spPr>
        <p:txBody>
          <a:bodyPr/>
          <a:lstStyle/>
          <a:p>
            <a:r>
              <a:rPr lang="en-US" dirty="0" smtClean="0"/>
              <a:t>Custom Software Done Right   –   100% Cash Back Guarantee   –   Set Your Own Rate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79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Require()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836929"/>
          </a:xfrm>
        </p:spPr>
        <p:txBody>
          <a:bodyPr/>
          <a:lstStyle/>
          <a:p>
            <a:r>
              <a:rPr lang="en-US" dirty="0" smtClean="0"/>
              <a:t>Loads required modules</a:t>
            </a:r>
          </a:p>
          <a:p>
            <a:r>
              <a:rPr lang="en-US" dirty="0" smtClean="0"/>
              <a:t>Node provides a number of low level libraries: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609600" y="2622185"/>
            <a:ext cx="7924800" cy="3098774"/>
          </a:xfrm>
          <a:prstGeom prst="rect">
            <a:avLst/>
          </a:prstGeom>
        </p:spPr>
        <p:txBody>
          <a:bodyPr vert="horz" lIns="91440" tIns="45720" rIns="91440" bIns="45720" numCol="4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Buffer</a:t>
            </a:r>
          </a:p>
          <a:p>
            <a:r>
              <a:rPr lang="en-US" sz="1600" dirty="0"/>
              <a:t>Child Processes</a:t>
            </a:r>
          </a:p>
          <a:p>
            <a:r>
              <a:rPr lang="en-US" sz="1600" dirty="0"/>
              <a:t>Cluster</a:t>
            </a:r>
          </a:p>
          <a:p>
            <a:r>
              <a:rPr lang="en-US" sz="1600" dirty="0"/>
              <a:t>Crypto</a:t>
            </a:r>
          </a:p>
          <a:p>
            <a:r>
              <a:rPr lang="en-US" sz="1600" dirty="0"/>
              <a:t>Debugger</a:t>
            </a:r>
          </a:p>
          <a:p>
            <a:r>
              <a:rPr lang="en-US" sz="1600" dirty="0"/>
              <a:t>DNS</a:t>
            </a:r>
          </a:p>
          <a:p>
            <a:r>
              <a:rPr lang="en-US" sz="1600" dirty="0"/>
              <a:t>Domain</a:t>
            </a:r>
          </a:p>
          <a:p>
            <a:r>
              <a:rPr lang="en-US" sz="1600" dirty="0"/>
              <a:t>Events</a:t>
            </a:r>
          </a:p>
          <a:p>
            <a:r>
              <a:rPr lang="en-US" sz="1600" dirty="0"/>
              <a:t>File System</a:t>
            </a:r>
          </a:p>
          <a:p>
            <a:r>
              <a:rPr lang="en-US" sz="1600" dirty="0" err="1"/>
              <a:t>Globals</a:t>
            </a:r>
            <a:endParaRPr lang="en-US" sz="1600" dirty="0"/>
          </a:p>
          <a:p>
            <a:r>
              <a:rPr lang="en-US" sz="1600" dirty="0"/>
              <a:t>HTTP</a:t>
            </a:r>
          </a:p>
          <a:p>
            <a:r>
              <a:rPr lang="en-US" sz="1600" dirty="0"/>
              <a:t>HTTPS</a:t>
            </a:r>
          </a:p>
          <a:p>
            <a:r>
              <a:rPr lang="en-US" sz="1600" dirty="0"/>
              <a:t>Modules</a:t>
            </a:r>
          </a:p>
          <a:p>
            <a:r>
              <a:rPr lang="en-US" sz="1600" dirty="0"/>
              <a:t>Net</a:t>
            </a:r>
          </a:p>
          <a:p>
            <a:r>
              <a:rPr lang="en-US" sz="1600" dirty="0"/>
              <a:t>OS</a:t>
            </a:r>
          </a:p>
          <a:p>
            <a:r>
              <a:rPr lang="en-US" sz="1600" dirty="0"/>
              <a:t>Path</a:t>
            </a:r>
          </a:p>
          <a:p>
            <a:r>
              <a:rPr lang="en-US" sz="1600" dirty="0"/>
              <a:t>Process</a:t>
            </a:r>
          </a:p>
          <a:p>
            <a:r>
              <a:rPr lang="en-US" sz="1600" dirty="0" err="1"/>
              <a:t>Punycode</a:t>
            </a:r>
            <a:endParaRPr lang="en-US" sz="1600" dirty="0"/>
          </a:p>
          <a:p>
            <a:r>
              <a:rPr lang="en-US" sz="1600" dirty="0"/>
              <a:t>Query Strings</a:t>
            </a:r>
          </a:p>
          <a:p>
            <a:r>
              <a:rPr lang="en-US" sz="1600" dirty="0" err="1"/>
              <a:t>Readline</a:t>
            </a:r>
            <a:endParaRPr lang="en-US" sz="1600" dirty="0"/>
          </a:p>
          <a:p>
            <a:r>
              <a:rPr lang="en-US" sz="1600" dirty="0"/>
              <a:t>REPL</a:t>
            </a:r>
          </a:p>
          <a:p>
            <a:r>
              <a:rPr lang="en-US" sz="1600" dirty="0"/>
              <a:t>STDIO</a:t>
            </a:r>
          </a:p>
          <a:p>
            <a:r>
              <a:rPr lang="en-US" sz="1600" dirty="0"/>
              <a:t>Stream</a:t>
            </a:r>
          </a:p>
          <a:p>
            <a:r>
              <a:rPr lang="en-US" sz="1600" dirty="0"/>
              <a:t>String Decoder</a:t>
            </a:r>
          </a:p>
          <a:p>
            <a:r>
              <a:rPr lang="en-US" sz="1600" dirty="0"/>
              <a:t>Timers</a:t>
            </a:r>
          </a:p>
          <a:p>
            <a:r>
              <a:rPr lang="en-US" sz="1600" dirty="0"/>
              <a:t>TLS/SSL</a:t>
            </a:r>
          </a:p>
          <a:p>
            <a:r>
              <a:rPr lang="en-US" sz="1600" dirty="0"/>
              <a:t>TTY</a:t>
            </a:r>
          </a:p>
          <a:p>
            <a:r>
              <a:rPr lang="en-US" sz="1600" dirty="0"/>
              <a:t>UDP/Datagram</a:t>
            </a:r>
          </a:p>
          <a:p>
            <a:r>
              <a:rPr lang="en-US" sz="1600" dirty="0"/>
              <a:t>URL</a:t>
            </a:r>
          </a:p>
          <a:p>
            <a:r>
              <a:rPr lang="en-US" sz="1600" dirty="0"/>
              <a:t>Utilities</a:t>
            </a:r>
          </a:p>
          <a:p>
            <a:r>
              <a:rPr lang="en-US" sz="1600" dirty="0"/>
              <a:t>VM</a:t>
            </a:r>
          </a:p>
          <a:p>
            <a:r>
              <a:rPr lang="en-US" sz="1600" dirty="0"/>
              <a:t>ZLIB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0753" y="193307"/>
            <a:ext cx="2406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 am the most boring slide in this presentation…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0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600200"/>
            <a:ext cx="4847303" cy="4114800"/>
          </a:xfrm>
        </p:spPr>
        <p:txBody>
          <a:bodyPr/>
          <a:lstStyle/>
          <a:p>
            <a:r>
              <a:rPr lang="en-US" dirty="0" smtClean="0"/>
              <a:t>NPM is an awesome tool for managing your application’s dependencies</a:t>
            </a:r>
          </a:p>
          <a:p>
            <a:r>
              <a:rPr lang="en-US" dirty="0" smtClean="0"/>
              <a:t>Use directly via the command line (like gem, port, and a plethora of other tools)</a:t>
            </a:r>
          </a:p>
          <a:p>
            <a:r>
              <a:rPr lang="en-US" dirty="0" smtClean="0"/>
              <a:t>Or specify dependencies in a </a:t>
            </a:r>
            <a:r>
              <a:rPr lang="en-US" dirty="0" err="1" smtClean="0"/>
              <a:t>package.json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Install all dependencies with “</a:t>
            </a:r>
            <a:r>
              <a:rPr lang="en-US" dirty="0" err="1" smtClean="0"/>
              <a:t>npm</a:t>
            </a:r>
            <a:r>
              <a:rPr lang="en-US" dirty="0" smtClean="0"/>
              <a:t> install”</a:t>
            </a:r>
          </a:p>
          <a:p>
            <a:r>
              <a:rPr lang="en-US" dirty="0" smtClean="0"/>
              <a:t>Places dependencies into </a:t>
            </a:r>
            <a:r>
              <a:rPr lang="en-US" sz="1800" dirty="0" err="1" smtClean="0"/>
              <a:t>node_modules</a:t>
            </a:r>
            <a:r>
              <a:rPr lang="en-US" dirty="0" smtClean="0"/>
              <a:t> folder</a:t>
            </a:r>
          </a:p>
        </p:txBody>
      </p:sp>
      <p:pic>
        <p:nvPicPr>
          <p:cNvPr id="6" name="Content Placeholder 5" descr="package-manager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36" b="-32736"/>
          <a:stretch>
            <a:fillRect/>
          </a:stretch>
        </p:blipFill>
        <p:spPr>
          <a:xfrm>
            <a:off x="5328826" y="1764101"/>
            <a:ext cx="3921690" cy="43218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NPM – Node Package Manager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268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72" y="2335161"/>
            <a:ext cx="3018995" cy="4522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Love About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 already know JavaScript – and I </a:t>
            </a:r>
            <a:r>
              <a:rPr lang="en-US" i="1" dirty="0" smtClean="0"/>
              <a:t>like </a:t>
            </a:r>
            <a:r>
              <a:rPr lang="en-US" dirty="0" smtClean="0"/>
              <a:t>it!</a:t>
            </a:r>
          </a:p>
          <a:p>
            <a:pPr lvl="1"/>
            <a:r>
              <a:rPr lang="en-US" dirty="0" smtClean="0"/>
              <a:t>See my next presentation, JavaScript: Things You </a:t>
            </a:r>
            <a:r>
              <a:rPr lang="en-US" dirty="0"/>
              <a:t>N</a:t>
            </a:r>
            <a:r>
              <a:rPr lang="en-US" dirty="0" smtClean="0"/>
              <a:t>ever </a:t>
            </a:r>
            <a:r>
              <a:rPr lang="en-US" dirty="0"/>
              <a:t>K</a:t>
            </a:r>
            <a:r>
              <a:rPr lang="en-US" dirty="0" smtClean="0"/>
              <a:t>new You Didn’t Know</a:t>
            </a:r>
          </a:p>
          <a:p>
            <a:r>
              <a:rPr lang="en-US" dirty="0" err="1" smtClean="0"/>
              <a:t>Node.js</a:t>
            </a:r>
            <a:r>
              <a:rPr lang="en-US" dirty="0" smtClean="0"/>
              <a:t> still has that new car smell.</a:t>
            </a:r>
          </a:p>
          <a:p>
            <a:r>
              <a:rPr lang="en-US" dirty="0" smtClean="0"/>
              <a:t>It has a very vibrant community and is growing rapidly.</a:t>
            </a:r>
          </a:p>
          <a:p>
            <a:r>
              <a:rPr lang="en-US" dirty="0" smtClean="0"/>
              <a:t>It’s </a:t>
            </a:r>
            <a:r>
              <a:rPr lang="en-US" dirty="0" err="1" smtClean="0"/>
              <a:t>freakin</a:t>
            </a:r>
            <a:r>
              <a:rPr lang="en-US" dirty="0" smtClean="0"/>
              <a:t>’ fast and can handle large loads… when used right.</a:t>
            </a:r>
          </a:p>
          <a:p>
            <a:r>
              <a:rPr lang="en-US" dirty="0" smtClean="0"/>
              <a:t>And, as a CF </a:t>
            </a:r>
            <a:r>
              <a:rPr lang="en-US" dirty="0" err="1" smtClean="0"/>
              <a:t>dev</a:t>
            </a:r>
            <a:r>
              <a:rPr lang="en-US" dirty="0" smtClean="0"/>
              <a:t>, </a:t>
            </a:r>
            <a:r>
              <a:rPr lang="en-US" dirty="0" err="1" smtClean="0"/>
              <a:t>Node.js</a:t>
            </a:r>
            <a:r>
              <a:rPr lang="en-US" dirty="0" smtClean="0"/>
              <a:t> starts </a:t>
            </a:r>
            <a:r>
              <a:rPr lang="en-US" dirty="0"/>
              <a:t>up so fast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287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074" y="4725512"/>
            <a:ext cx="2824488" cy="213248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800600" y="1922462"/>
            <a:ext cx="3733800" cy="3505200"/>
          </a:xfrm>
        </p:spPr>
        <p:txBody>
          <a:bodyPr/>
          <a:lstStyle/>
          <a:p>
            <a:r>
              <a:rPr lang="en-US" dirty="0"/>
              <a:t>Don</a:t>
            </a:r>
            <a:r>
              <a:rPr lang="fr-FR" dirty="0"/>
              <a:t>’</a:t>
            </a:r>
            <a:r>
              <a:rPr lang="en-US" dirty="0"/>
              <a:t>t use anonymous functions</a:t>
            </a:r>
          </a:p>
          <a:p>
            <a:r>
              <a:rPr lang="en-US" dirty="0"/>
              <a:t>Maturing quickly</a:t>
            </a:r>
          </a:p>
          <a:p>
            <a:r>
              <a:rPr lang="en-US" dirty="0"/>
              <a:t>Yup, this is a problem but there are debuggers you can use</a:t>
            </a:r>
          </a:p>
          <a:p>
            <a:r>
              <a:rPr lang="en-US" dirty="0"/>
              <a:t>You can fork additional processes</a:t>
            </a:r>
          </a:p>
          <a:p>
            <a:r>
              <a:rPr lang="en-US" dirty="0"/>
              <a:t>That’s potentially true, </a:t>
            </a:r>
            <a:r>
              <a:rPr lang="en-US" dirty="0" err="1"/>
              <a:t>Node.js</a:t>
            </a:r>
            <a:r>
              <a:rPr lang="en-US" dirty="0"/>
              <a:t> isn’t a silver bullet</a:t>
            </a:r>
          </a:p>
          <a:p>
            <a:r>
              <a:rPr lang="en-US" dirty="0"/>
              <a:t>It’s still rather easy and there are a lot of higher level modules available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922462"/>
            <a:ext cx="3733800" cy="3505200"/>
          </a:xfrm>
        </p:spPr>
        <p:txBody>
          <a:bodyPr/>
          <a:lstStyle/>
          <a:p>
            <a:r>
              <a:rPr lang="en-US" dirty="0"/>
              <a:t>Callback Hell</a:t>
            </a:r>
          </a:p>
          <a:p>
            <a:r>
              <a:rPr lang="en-US" dirty="0"/>
              <a:t>Relatively immature</a:t>
            </a:r>
          </a:p>
          <a:p>
            <a:r>
              <a:rPr lang="en-US" dirty="0"/>
              <a:t>Shallow stack traces &amp; difficult debugging</a:t>
            </a:r>
          </a:p>
          <a:p>
            <a:r>
              <a:rPr lang="en-US" dirty="0"/>
              <a:t>Doesn’t use all cores</a:t>
            </a:r>
          </a:p>
          <a:p>
            <a:r>
              <a:rPr lang="en-US" dirty="0"/>
              <a:t>Complex calculations can be slow in JavaScript and may block your thread</a:t>
            </a:r>
          </a:p>
          <a:p>
            <a:r>
              <a:rPr lang="en-US" dirty="0" err="1"/>
              <a:t>Node.js</a:t>
            </a:r>
            <a:r>
              <a:rPr lang="en-US" dirty="0"/>
              <a:t> is rather low level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Everyone Loves </a:t>
            </a:r>
            <a:r>
              <a:rPr lang="en-US" dirty="0" err="1"/>
              <a:t>Node.js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312861"/>
            <a:ext cx="3733800" cy="574675"/>
          </a:xfrm>
        </p:spPr>
        <p:txBody>
          <a:bodyPr/>
          <a:lstStyle/>
          <a:p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00600" y="1312861"/>
            <a:ext cx="3733800" cy="574675"/>
          </a:xfrm>
        </p:spPr>
        <p:txBody>
          <a:bodyPr/>
          <a:lstStyle/>
          <a:p>
            <a:r>
              <a:rPr lang="en-US" dirty="0" smtClean="0"/>
              <a:t>Counterpoint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Alagad’s</a:t>
            </a:r>
            <a:r>
              <a:rPr lang="en-US" dirty="0" smtClean="0"/>
              <a:t> Experience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241268" cy="4114800"/>
          </a:xfrm>
        </p:spPr>
        <p:txBody>
          <a:bodyPr/>
          <a:lstStyle/>
          <a:p>
            <a:r>
              <a:rPr lang="en-US" dirty="0"/>
              <a:t>Our experience has been positive: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 simple </a:t>
            </a:r>
            <a:r>
              <a:rPr lang="en-US" dirty="0"/>
              <a:t>test cases, </a:t>
            </a:r>
            <a:r>
              <a:rPr lang="en-US" dirty="0" err="1"/>
              <a:t>node.js</a:t>
            </a:r>
            <a:r>
              <a:rPr lang="en-US" dirty="0"/>
              <a:t> </a:t>
            </a:r>
            <a:r>
              <a:rPr lang="en-US" dirty="0" smtClean="0"/>
              <a:t>with </a:t>
            </a:r>
            <a:r>
              <a:rPr lang="en-US" dirty="0"/>
              <a:t>E</a:t>
            </a:r>
            <a:r>
              <a:rPr lang="en-US" dirty="0" smtClean="0"/>
              <a:t>xpress achieved 500% greater concurrent throughput – without errors – than Apache and ColdFusion on the same hardware</a:t>
            </a:r>
          </a:p>
          <a:p>
            <a:endParaRPr lang="en-US" dirty="0" smtClean="0"/>
          </a:p>
          <a:p>
            <a:r>
              <a:rPr lang="en-US" sz="2800" dirty="0" smtClean="0"/>
              <a:t>I encourage you to download it and give it a whirl!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  <p:pic>
        <p:nvPicPr>
          <p:cNvPr id="10" name="Picture 9" descr="takeaw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94" y="1714619"/>
            <a:ext cx="3253761" cy="37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5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You’re Here…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You have already heard of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smtClean="0"/>
              <a:t>Perhaps you lost a friend or family member to it</a:t>
            </a:r>
          </a:p>
          <a:p>
            <a:r>
              <a:rPr lang="en-US" dirty="0" smtClean="0"/>
              <a:t>You want to know more about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1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First, A Word From Our Sponsor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8935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20736179">
            <a:off x="3965329" y="-1237167"/>
            <a:ext cx="7619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tx1">
                    <a:alpha val="34000"/>
                  </a:schemeClr>
                </a:solidFill>
                <a:latin typeface="Brush Script Std"/>
                <a:cs typeface="Brush Script Std"/>
              </a:rPr>
              <a:t>2.0</a:t>
            </a:r>
            <a:endParaRPr lang="en-US" sz="30000" dirty="0">
              <a:solidFill>
                <a:schemeClr val="tx1">
                  <a:alpha val="34000"/>
                </a:schemeClr>
              </a:solidFill>
              <a:latin typeface="Brush Script Std"/>
              <a:cs typeface="Brush Scrip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6" y="3072372"/>
            <a:ext cx="2770909" cy="16163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 Software Done Right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Solid Process, proven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9385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100% Cash Back Guarantee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Yes, you read that right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Your Own Rate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Yes, you read that </a:t>
            </a:r>
            <a:r>
              <a:rPr lang="en-US" dirty="0" smtClean="0"/>
              <a:t>right too</a:t>
            </a:r>
            <a:endParaRPr lang="en-US" dirty="0"/>
          </a:p>
        </p:txBody>
      </p:sp>
      <p:pic>
        <p:nvPicPr>
          <p:cNvPr id="13" name="Picture 12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0" y="788441"/>
            <a:ext cx="4876734" cy="1455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45" y="3072372"/>
            <a:ext cx="2770909" cy="1616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46" y="3072372"/>
            <a:ext cx="2770909" cy="1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4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Thyself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4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599" y="1600200"/>
            <a:ext cx="4332794" cy="4114800"/>
          </a:xfrm>
        </p:spPr>
        <p:txBody>
          <a:bodyPr/>
          <a:lstStyle/>
          <a:p>
            <a:r>
              <a:rPr lang="en-US" dirty="0"/>
              <a:t>JavaScript on the Server</a:t>
            </a:r>
            <a:endParaRPr lang="en-US" dirty="0" smtClean="0"/>
          </a:p>
          <a:p>
            <a:r>
              <a:rPr lang="en-US" dirty="0" smtClean="0"/>
              <a:t>Based on the V8 JavaScript Engine by Google</a:t>
            </a:r>
          </a:p>
          <a:p>
            <a:r>
              <a:rPr lang="en-US" dirty="0" smtClean="0"/>
              <a:t>Provides set low-level of libraries 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Crypto</a:t>
            </a:r>
          </a:p>
          <a:p>
            <a:pPr lvl="1"/>
            <a:r>
              <a:rPr lang="en-US" dirty="0" smtClean="0"/>
              <a:t>Etc.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Custom Software Done Right   –   100% Cash Back Guarantee   –   Set Your Own Rate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01" b="-17601"/>
          <a:stretch>
            <a:fillRect/>
          </a:stretch>
        </p:blipFill>
        <p:spPr>
          <a:xfrm>
            <a:off x="5194088" y="1600200"/>
            <a:ext cx="3340311" cy="36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9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Is a Different Kind Of Beast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Single threaded</a:t>
            </a:r>
          </a:p>
          <a:p>
            <a:r>
              <a:rPr lang="en-US" dirty="0" smtClean="0"/>
              <a:t>Non-blocking</a:t>
            </a:r>
          </a:p>
          <a:p>
            <a:r>
              <a:rPr lang="en-US" dirty="0" smtClean="0"/>
              <a:t>Driven by an </a:t>
            </a:r>
            <a:r>
              <a:rPr lang="en-US" dirty="0"/>
              <a:t>e</a:t>
            </a:r>
            <a:r>
              <a:rPr lang="en-US" dirty="0" smtClean="0"/>
              <a:t>vent loop</a:t>
            </a:r>
          </a:p>
          <a:p>
            <a:r>
              <a:rPr lang="en-US" dirty="0" smtClean="0"/>
              <a:t>Massively scalable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1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ame-but-diffe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13" y="3758628"/>
            <a:ext cx="3826386" cy="309937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Has “window“ object</a:t>
            </a:r>
          </a:p>
          <a:p>
            <a:pPr lvl="1"/>
            <a:r>
              <a:rPr lang="en-US" dirty="0"/>
              <a:t>Provided by </a:t>
            </a:r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No “window” object</a:t>
            </a:r>
          </a:p>
          <a:p>
            <a:pPr lvl="1"/>
            <a:r>
              <a:rPr lang="en-US" dirty="0"/>
              <a:t>No DOM</a:t>
            </a:r>
          </a:p>
          <a:p>
            <a:r>
              <a:rPr lang="en-US" dirty="0"/>
              <a:t>Has “process”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Same But Different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   –   100% Cash Back Guarantee   –   Set Your Own Rate   –   www.alagad.com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4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35" y="-176374"/>
            <a:ext cx="3600710" cy="5389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209801"/>
            <a:ext cx="4778982" cy="868076"/>
          </a:xfrm>
          <a:solidFill>
            <a:schemeClr val="tx1"/>
          </a:solidFill>
        </p:spPr>
        <p:txBody>
          <a:bodyPr anchor="ctr"/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3F7F5F"/>
                </a:solidFill>
                <a:latin typeface="Monaco"/>
              </a:rPr>
              <a:t>//I've got something to say!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000000"/>
                </a:solidFill>
                <a:latin typeface="Monaco"/>
              </a:rPr>
              <a:t>console.log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"Hello World"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);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ello.js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609600" y="3556093"/>
            <a:ext cx="3733800" cy="574675"/>
          </a:xfrm>
        </p:spPr>
        <p:txBody>
          <a:bodyPr/>
          <a:lstStyle/>
          <a:p>
            <a:r>
              <a:rPr lang="en-US" dirty="0" smtClean="0"/>
              <a:t>Run via the Console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 smtClean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154884"/>
            <a:ext cx="7299661" cy="11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agad 2.0">
  <a:themeElements>
    <a:clrScheme name="Custom 1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FF"/>
      </a:hlink>
      <a:folHlink>
        <a:srgbClr val="7B45FF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Alagad 2.0.thmx</Template>
  <TotalTime>733</TotalTime>
  <Words>986</Words>
  <Application>Microsoft Macintosh PowerPoint</Application>
  <PresentationFormat>On-screen Show (4:3)</PresentationFormat>
  <Paragraphs>168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Alagad 2.0</vt:lpstr>
      <vt:lpstr>What the Heck Is This Node.js Stuff All About Anyhow?</vt:lpstr>
      <vt:lpstr>If You’re Here…</vt:lpstr>
      <vt:lpstr>But First, A Word From Our Sponsor</vt:lpstr>
      <vt:lpstr>PowerPoint Presentation</vt:lpstr>
      <vt:lpstr>Node Thyself</vt:lpstr>
      <vt:lpstr>Node.js Is</vt:lpstr>
      <vt:lpstr>Node.js Is a Different Kind Of Beast</vt:lpstr>
      <vt:lpstr>The Same But Different</vt:lpstr>
      <vt:lpstr>Hello World</vt:lpstr>
      <vt:lpstr>Hello World Web Server</vt:lpstr>
      <vt:lpstr>Virtually Everything Is Asynchronous </vt:lpstr>
      <vt:lpstr>JavaScript’s Event Queue</vt:lpstr>
      <vt:lpstr>Require()</vt:lpstr>
      <vt:lpstr>NPM – Node Package Manager</vt:lpstr>
      <vt:lpstr>Things I Love About Node.js</vt:lpstr>
      <vt:lpstr>Not Everyone Loves Node.js</vt:lpstr>
      <vt:lpstr>Alagad’s Experience</vt:lpstr>
      <vt:lpstr>Questions &amp; Answers</vt:lpstr>
    </vt:vector>
  </TitlesOfParts>
  <Company>Alagad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the Heck Is This Node.js Stuff All About Anyhow?</dc:title>
  <dc:creator>Doug Hughes</dc:creator>
  <cp:lastModifiedBy>Doug Hughes</cp:lastModifiedBy>
  <cp:revision>65</cp:revision>
  <dcterms:created xsi:type="dcterms:W3CDTF">2012-09-26T11:22:29Z</dcterms:created>
  <dcterms:modified xsi:type="dcterms:W3CDTF">2012-09-26T23:52:39Z</dcterms:modified>
</cp:coreProperties>
</file>